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0" r:id="rId2"/>
    <p:sldId id="256" r:id="rId3"/>
    <p:sldId id="261" r:id="rId4"/>
    <p:sldId id="259" r:id="rId5"/>
  </p:sldIdLst>
  <p:sldSz cx="6858000" cy="9144000" type="screen4x3"/>
  <p:notesSz cx="7010400" cy="9296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B9CFDD"/>
    <a:srgbClr val="78A3BE"/>
    <a:srgbClr val="399CA1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92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3570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B0CC2-F8F4-43CA-B001-D3A9F39A1E9F}" type="datetimeFigureOut">
              <a:rPr lang="es-ES" smtClean="0"/>
              <a:t>25/02/2022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D015B-6876-4AF1-91FE-E8426FE701B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2729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D015B-6876-4AF1-91FE-E8426FE701BA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4232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26BD-2094-4C22-A02A-55F219686C60}" type="datetimeFigureOut">
              <a:rPr lang="es-ES" smtClean="0"/>
              <a:t>25/02/2022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140-AA2E-418A-932E-300812E7488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0146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26BD-2094-4C22-A02A-55F219686C60}" type="datetimeFigureOut">
              <a:rPr lang="es-ES" smtClean="0"/>
              <a:t>25/02/2022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140-AA2E-418A-932E-300812E7488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08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26BD-2094-4C22-A02A-55F219686C60}" type="datetimeFigureOut">
              <a:rPr lang="es-ES" smtClean="0"/>
              <a:t>25/02/2022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140-AA2E-418A-932E-300812E7488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2631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26BD-2094-4C22-A02A-55F219686C60}" type="datetimeFigureOut">
              <a:rPr lang="es-ES" smtClean="0"/>
              <a:t>25/02/2022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140-AA2E-418A-932E-300812E7488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7841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26BD-2094-4C22-A02A-55F219686C60}" type="datetimeFigureOut">
              <a:rPr lang="es-ES" smtClean="0"/>
              <a:t>25/02/2022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140-AA2E-418A-932E-300812E7488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595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26BD-2094-4C22-A02A-55F219686C60}" type="datetimeFigureOut">
              <a:rPr lang="es-ES" smtClean="0"/>
              <a:t>25/02/2022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140-AA2E-418A-932E-300812E7488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044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26BD-2094-4C22-A02A-55F219686C60}" type="datetimeFigureOut">
              <a:rPr lang="es-ES" smtClean="0"/>
              <a:t>25/02/2022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140-AA2E-418A-932E-300812E7488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1150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26BD-2094-4C22-A02A-55F219686C60}" type="datetimeFigureOut">
              <a:rPr lang="es-ES" smtClean="0"/>
              <a:t>25/02/2022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140-AA2E-418A-932E-300812E7488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7100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26BD-2094-4C22-A02A-55F219686C60}" type="datetimeFigureOut">
              <a:rPr lang="es-ES" smtClean="0"/>
              <a:t>25/02/2022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140-AA2E-418A-932E-300812E7488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586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26BD-2094-4C22-A02A-55F219686C60}" type="datetimeFigureOut">
              <a:rPr lang="es-ES" smtClean="0"/>
              <a:t>25/02/2022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140-AA2E-418A-932E-300812E7488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557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26BD-2094-4C22-A02A-55F219686C60}" type="datetimeFigureOut">
              <a:rPr lang="es-ES" smtClean="0"/>
              <a:t>25/02/2022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B140-AA2E-418A-932E-300812E7488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564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426BD-2094-4C22-A02A-55F219686C60}" type="datetimeFigureOut">
              <a:rPr lang="es-ES" smtClean="0"/>
              <a:t>25/02/2022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7B140-AA2E-418A-932E-300812E7488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6655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tmp"/><Relationship Id="rId3" Type="http://schemas.openxmlformats.org/officeDocument/2006/relationships/image" Target="../media/image4.svg"/><Relationship Id="rId7" Type="http://schemas.openxmlformats.org/officeDocument/2006/relationships/image" Target="../media/image9.tm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10" Type="http://schemas.openxmlformats.org/officeDocument/2006/relationships/image" Target="../media/image12.svg"/><Relationship Id="rId4" Type="http://schemas.openxmlformats.org/officeDocument/2006/relationships/image" Target="../media/image1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4.svg"/><Relationship Id="rId7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image" Target="../media/image16.png"/><Relationship Id="rId7" Type="http://schemas.openxmlformats.org/officeDocument/2006/relationships/image" Target="../media/image3.png"/><Relationship Id="rId12" Type="http://schemas.openxmlformats.org/officeDocument/2006/relationships/image" Target="../media/image12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11" Type="http://schemas.openxmlformats.org/officeDocument/2006/relationships/image" Target="../media/image11.png"/><Relationship Id="rId5" Type="http://schemas.openxmlformats.org/officeDocument/2006/relationships/image" Target="../media/image18.jpeg"/><Relationship Id="rId10" Type="http://schemas.openxmlformats.org/officeDocument/2006/relationships/image" Target="../media/image7.svg"/><Relationship Id="rId4" Type="http://schemas.openxmlformats.org/officeDocument/2006/relationships/image" Target="../media/image17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225911" y="8449065"/>
            <a:ext cx="6368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1400" i="1" dirty="0">
                <a:solidFill>
                  <a:schemeClr val="bg1">
                    <a:lumMod val="50000"/>
                  </a:schemeClr>
                </a:solidFill>
              </a:rPr>
              <a:t>Enero 2022</a:t>
            </a:r>
            <a:endParaRPr lang="es-ES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EB1A82B5-8E93-41ED-A5E6-D84A68D4F2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41551" y="4020535"/>
            <a:ext cx="2337245" cy="2396566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1D4619AA-EF25-46D0-AB3F-C21B43F421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1482818" y="580796"/>
            <a:ext cx="3892364" cy="1358343"/>
          </a:xfrm>
          <a:prstGeom prst="rect">
            <a:avLst/>
          </a:prstGeom>
          <a:effectLst>
            <a:outerShdw blurRad="101600" dir="5400000" algn="t" rotWithShape="0">
              <a:prstClr val="black">
                <a:alpha val="20000"/>
              </a:prstClr>
            </a:outerShdw>
          </a:effectLst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EAF43703-43D3-4FE8-B5EF-BCC118227458}"/>
              </a:ext>
            </a:extLst>
          </p:cNvPr>
          <p:cNvSpPr txBox="1">
            <a:spLocks/>
          </p:cNvSpPr>
          <p:nvPr/>
        </p:nvSpPr>
        <p:spPr>
          <a:xfrm>
            <a:off x="225911" y="2076969"/>
            <a:ext cx="6338945" cy="221599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1600" dirty="0">
                <a:solidFill>
                  <a:schemeClr val="tx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Ecosistema de Medición Integrada para la Detección Oportuna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A50DA37F-81B7-4635-8ACF-A00D400FB01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97785" y="7392272"/>
            <a:ext cx="2662429" cy="669697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217ACFF-7A91-45C3-B8CF-7DDFCDF67C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734432"/>
            <a:ext cx="6858000" cy="850240"/>
          </a:xfrm>
          <a:solidFill>
            <a:srgbClr val="399CA1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72000" bIns="72000" anchor="t" anchorCtr="0">
            <a:normAutofit fontScale="90000"/>
          </a:bodyPr>
          <a:lstStyle>
            <a:lvl1pPr algn="ctr">
              <a:defRPr sz="2800">
                <a:latin typeface="+mj-lt"/>
              </a:defRPr>
            </a:lvl1pPr>
          </a:lstStyle>
          <a:p>
            <a:pPr>
              <a:lnSpc>
                <a:spcPct val="110000"/>
              </a:lnSpc>
            </a:pPr>
            <a:r>
              <a:rPr lang="es-MX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Guía rápida para la utilización de </a:t>
            </a:r>
            <a:br>
              <a:rPr lang="es-MX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s-MX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MIDOv4.0 </a:t>
            </a:r>
          </a:p>
        </p:txBody>
      </p:sp>
    </p:spTree>
    <p:extLst>
      <p:ext uri="{BB962C8B-B14F-4D97-AF65-F5344CB8AC3E}">
        <p14:creationId xmlns:p14="http://schemas.microsoft.com/office/powerpoint/2010/main" val="816149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/>
          <p:cNvSpPr/>
          <p:nvPr/>
        </p:nvSpPr>
        <p:spPr>
          <a:xfrm>
            <a:off x="3662364" y="2488512"/>
            <a:ext cx="2941784" cy="1883159"/>
          </a:xfrm>
          <a:prstGeom prst="roundRect">
            <a:avLst>
              <a:gd name="adj" fmla="val 3701"/>
            </a:avLst>
          </a:prstGeom>
          <a:noFill/>
          <a:ln w="12700">
            <a:solidFill>
              <a:srgbClr val="B9CF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0" bIns="72000" rtlCol="0" anchor="ctr"/>
          <a:lstStyle/>
          <a:p>
            <a:pPr marL="90488" indent="-90488">
              <a:lnSpc>
                <a:spcPct val="110000"/>
              </a:lnSpc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Ingreso entregado por el CENAPRECE para las autoridades Estatales y Jurisdiccionales </a:t>
            </a:r>
          </a:p>
          <a:p>
            <a:pPr marL="90488" indent="-90488">
              <a:lnSpc>
                <a:spcPct val="110000"/>
              </a:lnSpc>
              <a:buClr>
                <a:srgbClr val="009999"/>
              </a:buClr>
              <a:buFont typeface="Arial" panose="020B0604020202020204" pitchFamily="34" charset="0"/>
              <a:buChar char="•"/>
            </a:pPr>
            <a:endParaRPr lang="es-419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90488" indent="-90488">
              <a:lnSpc>
                <a:spcPct val="110000"/>
              </a:lnSpc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Clave de acceso basada en la CLUES de la Unidad y una contraseña </a:t>
            </a:r>
            <a:endParaRPr lang="es-ES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Rectángulo redondeado 15"/>
          <p:cNvSpPr/>
          <p:nvPr/>
        </p:nvSpPr>
        <p:spPr>
          <a:xfrm>
            <a:off x="2370666" y="4983702"/>
            <a:ext cx="4233482" cy="3626898"/>
          </a:xfrm>
          <a:prstGeom prst="roundRect">
            <a:avLst>
              <a:gd name="adj" fmla="val 1751"/>
            </a:avLst>
          </a:prstGeom>
          <a:noFill/>
          <a:ln>
            <a:solidFill>
              <a:srgbClr val="B9CF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0488" indent="-90488">
              <a:lnSpc>
                <a:spcPct val="110000"/>
              </a:lnSpc>
              <a:spcAft>
                <a:spcPts val="600"/>
              </a:spcAft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 este acceso MIDO tenemos la opción de visualizar tres diferentes apartados </a:t>
            </a:r>
          </a:p>
          <a:p>
            <a:pPr>
              <a:lnSpc>
                <a:spcPct val="110000"/>
              </a:lnSpc>
              <a:spcAft>
                <a:spcPts val="600"/>
              </a:spcAft>
              <a:buClr>
                <a:srgbClr val="009999"/>
              </a:buClr>
            </a:pPr>
            <a:endParaRPr lang="es-419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47675" lvl="1" indent="-180975">
              <a:lnSpc>
                <a:spcPct val="114000"/>
              </a:lnSpc>
              <a:spcAft>
                <a:spcPts val="600"/>
              </a:spcAft>
              <a:buClr>
                <a:srgbClr val="009999"/>
              </a:buClr>
              <a:buFont typeface="+mj-lt"/>
              <a:buAutoNum type="arabicPeriod"/>
            </a:pPr>
            <a:r>
              <a:rPr lang="es-419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Administración de Expertos MIDO </a:t>
            </a:r>
          </a:p>
          <a:p>
            <a:pPr marL="628650" lvl="2" indent="-180975">
              <a:lnSpc>
                <a:spcPct val="114000"/>
              </a:lnSpc>
              <a:spcAft>
                <a:spcPts val="600"/>
              </a:spcAft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Consulta de Expertos MIDO </a:t>
            </a:r>
          </a:p>
          <a:p>
            <a:pPr marL="628650" lvl="2" indent="-180975">
              <a:lnSpc>
                <a:spcPct val="114000"/>
              </a:lnSpc>
              <a:spcAft>
                <a:spcPts val="600"/>
              </a:spcAft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Activación de Expertos MIDO</a:t>
            </a:r>
          </a:p>
          <a:p>
            <a:pPr marL="628650" lvl="2" indent="-180975">
              <a:lnSpc>
                <a:spcPct val="114000"/>
              </a:lnSpc>
              <a:spcAft>
                <a:spcPts val="600"/>
              </a:spcAft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419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Baja de Expertos MIDO</a:t>
            </a:r>
          </a:p>
          <a:p>
            <a:pPr marL="447675" lvl="2" indent="-180975">
              <a:lnSpc>
                <a:spcPct val="114000"/>
              </a:lnSpc>
              <a:spcAft>
                <a:spcPts val="600"/>
              </a:spcAft>
              <a:buClr>
                <a:srgbClr val="009999"/>
              </a:buClr>
              <a:buFont typeface="Arial" panose="020B0604020202020204" pitchFamily="34" charset="0"/>
              <a:buChar char="•"/>
            </a:pPr>
            <a:endParaRPr lang="es-419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47675" lvl="1" indent="-180975">
              <a:lnSpc>
                <a:spcPct val="114000"/>
              </a:lnSpc>
              <a:spcAft>
                <a:spcPts val="600"/>
              </a:spcAft>
              <a:buClr>
                <a:srgbClr val="009999"/>
              </a:buClr>
              <a:buFont typeface="+mj-lt"/>
              <a:buAutoNum type="arabicPeriod"/>
            </a:pPr>
            <a:r>
              <a:rPr lang="es-419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Personas con diagnóstico confirmado pendiente de ingreso a tratamiento </a:t>
            </a:r>
            <a:br>
              <a:rPr lang="es-419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s-419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47675" lvl="1" indent="-180975">
              <a:lnSpc>
                <a:spcPct val="114000"/>
              </a:lnSpc>
              <a:spcAft>
                <a:spcPts val="600"/>
              </a:spcAft>
              <a:buClr>
                <a:srgbClr val="009999"/>
              </a:buClr>
              <a:buFont typeface="+mj-lt"/>
              <a:buAutoNum type="arabicPeriod"/>
            </a:pPr>
            <a:r>
              <a:rPr lang="es-419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Reportes </a:t>
            </a:r>
          </a:p>
        </p:txBody>
      </p:sp>
      <p:sp>
        <p:nvSpPr>
          <p:cNvPr id="18" name="Rectángulo redondeado 17"/>
          <p:cNvSpPr/>
          <p:nvPr/>
        </p:nvSpPr>
        <p:spPr>
          <a:xfrm>
            <a:off x="242230" y="2060045"/>
            <a:ext cx="6361917" cy="262900"/>
          </a:xfrm>
          <a:prstGeom prst="roundRect">
            <a:avLst>
              <a:gd name="adj" fmla="val 0"/>
            </a:avLst>
          </a:prstGeom>
          <a:solidFill>
            <a:srgbClr val="78A3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1.1 Ingreso Gerencial</a:t>
            </a:r>
            <a:endParaRPr lang="es-ES" sz="1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Rectángulo redondeado 22"/>
          <p:cNvSpPr/>
          <p:nvPr/>
        </p:nvSpPr>
        <p:spPr>
          <a:xfrm>
            <a:off x="242230" y="1672328"/>
            <a:ext cx="6361917" cy="30747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s-419" sz="1500" dirty="0">
                <a:solidFill>
                  <a:schemeClr val="tx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1. Ingreso</a:t>
            </a:r>
            <a:endParaRPr lang="es-ES" sz="1500" dirty="0">
              <a:solidFill>
                <a:schemeClr val="tx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B3BD232A-375F-4499-BA3F-741C01AB77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42230" y="176898"/>
            <a:ext cx="2582969" cy="901395"/>
          </a:xfrm>
          <a:prstGeom prst="rect">
            <a:avLst/>
          </a:prstGeom>
          <a:effectLst>
            <a:outerShdw blurRad="50800" dir="5400000" algn="t" rotWithShape="0">
              <a:prstClr val="black">
                <a:alpha val="20000"/>
              </a:prstClr>
            </a:outerShdw>
          </a:effectLst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8ABDC315-8D92-448C-9E40-A356344F60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47182" y="165647"/>
            <a:ext cx="956965" cy="981253"/>
          </a:xfrm>
          <a:prstGeom prst="rect">
            <a:avLst/>
          </a:prstGeom>
          <a:effectLst>
            <a:outerShdw blurRad="50800" dir="5400000" algn="t" rotWithShape="0">
              <a:prstClr val="black">
                <a:alpha val="20000"/>
              </a:prstClr>
            </a:outerShdw>
          </a:effectLst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id="{14B0B533-FCFC-41F7-839F-6D1FB3F21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95251"/>
            <a:ext cx="6858000" cy="262900"/>
          </a:xfrm>
          <a:solidFill>
            <a:srgbClr val="399CA1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bIns="0" anchor="ctr" anchorCtr="0">
            <a:noAutofit/>
          </a:bodyPr>
          <a:lstStyle>
            <a:lvl1pPr algn="ctr">
              <a:defRPr sz="2800">
                <a:latin typeface="+mj-lt"/>
              </a:defRPr>
            </a:lvl1pPr>
          </a:lstStyle>
          <a:p>
            <a:pPr>
              <a:lnSpc>
                <a:spcPct val="110000"/>
              </a:lnSpc>
            </a:pPr>
            <a:r>
              <a:rPr lang="es-MX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MIDO Adulto v4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52C7BC0C-1C56-4DA5-A787-3B3E11DDC99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7225" r="5173"/>
          <a:stretch/>
        </p:blipFill>
        <p:spPr>
          <a:xfrm>
            <a:off x="242230" y="2497510"/>
            <a:ext cx="3348038" cy="1883159"/>
          </a:xfrm>
          <a:prstGeom prst="rect">
            <a:avLst/>
          </a:prstGeom>
        </p:spPr>
      </p:pic>
      <p:sp>
        <p:nvSpPr>
          <p:cNvPr id="28" name="Rectángulo redondeado 17">
            <a:extLst>
              <a:ext uri="{FF2B5EF4-FFF2-40B4-BE49-F238E27FC236}">
                <a16:creationId xmlns:a16="http://schemas.microsoft.com/office/drawing/2014/main" id="{4B5089AB-7A6D-4AB0-AA19-8A6E1143B10F}"/>
              </a:ext>
            </a:extLst>
          </p:cNvPr>
          <p:cNvSpPr/>
          <p:nvPr/>
        </p:nvSpPr>
        <p:spPr>
          <a:xfrm>
            <a:off x="242229" y="4555234"/>
            <a:ext cx="6361917" cy="262900"/>
          </a:xfrm>
          <a:prstGeom prst="roundRect">
            <a:avLst>
              <a:gd name="adj" fmla="val 0"/>
            </a:avLst>
          </a:prstGeom>
          <a:solidFill>
            <a:srgbClr val="78A3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1.2 Administración estatal y jurisdiccional de la plataforma</a:t>
            </a:r>
            <a:endParaRPr lang="es-ES" sz="1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2" name="Imagen 1" descr="Recorte de pantalla">
            <a:extLst>
              <a:ext uri="{FF2B5EF4-FFF2-40B4-BE49-F238E27FC236}">
                <a16:creationId xmlns:a16="http://schemas.microsoft.com/office/drawing/2014/main" id="{F8E9111E-8D6B-48FE-96CB-46916A1D36BC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54" t="12638" r="14192" b="5501"/>
          <a:stretch/>
        </p:blipFill>
        <p:spPr>
          <a:xfrm>
            <a:off x="595511" y="5063220"/>
            <a:ext cx="1107286" cy="1107287"/>
          </a:xfrm>
          <a:prstGeom prst="rect">
            <a:avLst/>
          </a:prstGeom>
        </p:spPr>
      </p:pic>
      <p:pic>
        <p:nvPicPr>
          <p:cNvPr id="33" name="Imagen 2" descr="Recorte de pantalla">
            <a:extLst>
              <a:ext uri="{FF2B5EF4-FFF2-40B4-BE49-F238E27FC236}">
                <a16:creationId xmlns:a16="http://schemas.microsoft.com/office/drawing/2014/main" id="{4FDDD7CC-1F14-4ED9-8108-E124C1E832F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511" y="6243508"/>
            <a:ext cx="1107286" cy="1107286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2A7E0366-A882-4159-AB4D-074082F5AA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32078" y="7463854"/>
            <a:ext cx="1034153" cy="1034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318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/>
          <p:cNvSpPr/>
          <p:nvPr/>
        </p:nvSpPr>
        <p:spPr>
          <a:xfrm>
            <a:off x="3662364" y="2488513"/>
            <a:ext cx="2941784" cy="1778688"/>
          </a:xfrm>
          <a:prstGeom prst="roundRect">
            <a:avLst>
              <a:gd name="adj" fmla="val 3701"/>
            </a:avLst>
          </a:prstGeom>
          <a:noFill/>
          <a:ln w="12700">
            <a:solidFill>
              <a:srgbClr val="B9CF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0" bIns="72000" rtlCol="0" anchor="ctr"/>
          <a:lstStyle/>
          <a:p>
            <a:pPr marL="90488" indent="-90488">
              <a:lnSpc>
                <a:spcPct val="110000"/>
              </a:lnSpc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Ingreso con clave proporcionada por las autoridades </a:t>
            </a:r>
          </a:p>
        </p:txBody>
      </p:sp>
      <p:sp>
        <p:nvSpPr>
          <p:cNvPr id="16" name="Rectángulo redondeado 15"/>
          <p:cNvSpPr/>
          <p:nvPr/>
        </p:nvSpPr>
        <p:spPr>
          <a:xfrm>
            <a:off x="4019550" y="4840298"/>
            <a:ext cx="2584598" cy="1382134"/>
          </a:xfrm>
          <a:prstGeom prst="roundRect">
            <a:avLst>
              <a:gd name="adj" fmla="val 1751"/>
            </a:avLst>
          </a:prstGeom>
          <a:noFill/>
          <a:ln>
            <a:solidFill>
              <a:srgbClr val="B9CF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0488" indent="-90488">
              <a:lnSpc>
                <a:spcPct val="110000"/>
              </a:lnSpc>
              <a:spcAft>
                <a:spcPts val="600"/>
              </a:spcAft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Ingreso a MIDO Adulto con 4 apartados</a:t>
            </a:r>
            <a:endParaRPr lang="es-419" sz="1200" dirty="0">
              <a:solidFill>
                <a:schemeClr val="tx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242230" y="2060045"/>
            <a:ext cx="6361917" cy="262900"/>
          </a:xfrm>
          <a:prstGeom prst="roundRect">
            <a:avLst>
              <a:gd name="adj" fmla="val 0"/>
            </a:avLst>
          </a:prstGeom>
          <a:solidFill>
            <a:srgbClr val="78A3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2.1 Experto MIDO Adultos </a:t>
            </a:r>
            <a:endParaRPr lang="es-ES" sz="1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Rectángulo redondeado 22"/>
          <p:cNvSpPr/>
          <p:nvPr/>
        </p:nvSpPr>
        <p:spPr>
          <a:xfrm>
            <a:off x="242230" y="1672328"/>
            <a:ext cx="6361917" cy="30747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s-419" sz="1500" dirty="0">
                <a:solidFill>
                  <a:schemeClr val="tx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2. Ingreso operativo</a:t>
            </a:r>
            <a:endParaRPr lang="es-ES" sz="1500" dirty="0">
              <a:solidFill>
                <a:schemeClr val="tx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B3BD232A-375F-4499-BA3F-741C01AB77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42230" y="176898"/>
            <a:ext cx="2582969" cy="901395"/>
          </a:xfrm>
          <a:prstGeom prst="rect">
            <a:avLst/>
          </a:prstGeom>
          <a:effectLst>
            <a:outerShdw blurRad="50800" dir="5400000" algn="t" rotWithShape="0">
              <a:prstClr val="black">
                <a:alpha val="20000"/>
              </a:prstClr>
            </a:outerShdw>
          </a:effectLst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8ABDC315-8D92-448C-9E40-A356344F60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47182" y="165647"/>
            <a:ext cx="956965" cy="981253"/>
          </a:xfrm>
          <a:prstGeom prst="rect">
            <a:avLst/>
          </a:prstGeom>
          <a:effectLst>
            <a:outerShdw blurRad="50800" dir="5400000" algn="t" rotWithShape="0">
              <a:prstClr val="black">
                <a:alpha val="20000"/>
              </a:prstClr>
            </a:outerShdw>
          </a:effectLst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id="{14B0B533-FCFC-41F7-839F-6D1FB3F21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95251"/>
            <a:ext cx="6858000" cy="262900"/>
          </a:xfrm>
          <a:solidFill>
            <a:srgbClr val="399CA1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bIns="0" anchor="ctr" anchorCtr="0">
            <a:noAutofit/>
          </a:bodyPr>
          <a:lstStyle>
            <a:lvl1pPr algn="ctr">
              <a:defRPr sz="2800">
                <a:latin typeface="+mj-lt"/>
              </a:defRPr>
            </a:lvl1pPr>
          </a:lstStyle>
          <a:p>
            <a:pPr>
              <a:lnSpc>
                <a:spcPct val="110000"/>
              </a:lnSpc>
            </a:pPr>
            <a:r>
              <a:rPr lang="es-MX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MIDO Adulto v4</a:t>
            </a:r>
          </a:p>
        </p:txBody>
      </p:sp>
      <p:sp>
        <p:nvSpPr>
          <p:cNvPr id="28" name="Rectángulo redondeado 17">
            <a:extLst>
              <a:ext uri="{FF2B5EF4-FFF2-40B4-BE49-F238E27FC236}">
                <a16:creationId xmlns:a16="http://schemas.microsoft.com/office/drawing/2014/main" id="{4B5089AB-7A6D-4AB0-AA19-8A6E1143B10F}"/>
              </a:ext>
            </a:extLst>
          </p:cNvPr>
          <p:cNvSpPr/>
          <p:nvPr/>
        </p:nvSpPr>
        <p:spPr>
          <a:xfrm>
            <a:off x="242229" y="4447284"/>
            <a:ext cx="6361917" cy="262900"/>
          </a:xfrm>
          <a:prstGeom prst="roundRect">
            <a:avLst>
              <a:gd name="adj" fmla="val 0"/>
            </a:avLst>
          </a:prstGeom>
          <a:solidFill>
            <a:srgbClr val="78A3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2.2 Funcionalidad MIDO</a:t>
            </a:r>
            <a:endParaRPr lang="es-ES" sz="1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7538E2A-49CE-4328-8571-EA4DC2026C4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7225" r="5173" b="5590"/>
          <a:stretch/>
        </p:blipFill>
        <p:spPr>
          <a:xfrm>
            <a:off x="242230" y="2497511"/>
            <a:ext cx="3348038" cy="176969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34EA872-A33F-4929-8C99-E283BA87C92F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-1" b="24972"/>
          <a:stretch/>
        </p:blipFill>
        <p:spPr bwMode="auto">
          <a:xfrm>
            <a:off x="242229" y="4840299"/>
            <a:ext cx="3657600" cy="1382135"/>
          </a:xfrm>
          <a:prstGeom prst="rect">
            <a:avLst/>
          </a:prstGeom>
          <a:ln w="3175" cap="flat" cmpd="sng" algn="ctr">
            <a:solidFill>
              <a:srgbClr val="B7C9D9"/>
            </a:solidFill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sd="0">
                  <a:custGeom>
                    <a:avLst/>
                    <a:gdLst/>
                    <a:ahLst/>
                    <a:cxnLst/>
                    <a:rect l="0" t="0" r="0" b="0"/>
                    <a:pathLst/>
                  </a:custGeom>
                  <ask:type/>
                </ask:lineSketchStyleProps>
              </a:ext>
            </a:extLst>
          </a:ln>
          <a:effectLst>
            <a:outerShdw blurRad="38100" dist="25400" dir="2700000" algn="tl" rotWithShape="0">
              <a:prstClr val="black">
                <a:alpha val="20000"/>
              </a:prst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0" name="Rectángulo redondeado 15">
            <a:extLst>
              <a:ext uri="{FF2B5EF4-FFF2-40B4-BE49-F238E27FC236}">
                <a16:creationId xmlns:a16="http://schemas.microsoft.com/office/drawing/2014/main" id="{668FD0D6-EDD0-4F49-8B05-A5F0F5E174BA}"/>
              </a:ext>
            </a:extLst>
          </p:cNvPr>
          <p:cNvSpPr/>
          <p:nvPr/>
        </p:nvSpPr>
        <p:spPr>
          <a:xfrm>
            <a:off x="3429000" y="6359691"/>
            <a:ext cx="3175146" cy="1258848"/>
          </a:xfrm>
          <a:prstGeom prst="roundRect">
            <a:avLst>
              <a:gd name="adj" fmla="val 1751"/>
            </a:avLst>
          </a:prstGeom>
          <a:noFill/>
          <a:ln>
            <a:solidFill>
              <a:srgbClr val="B9CF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108000" rtlCol="0" anchor="ctr"/>
          <a:lstStyle/>
          <a:p>
            <a:pPr marL="228600" indent="-228600">
              <a:lnSpc>
                <a:spcPct val="110000"/>
              </a:lnSpc>
              <a:spcAft>
                <a:spcPts val="600"/>
              </a:spcAft>
              <a:buClr>
                <a:srgbClr val="009999"/>
              </a:buClr>
              <a:buFont typeface="+mj-lt"/>
              <a:buAutoNum type="arabicPeriod"/>
            </a:pPr>
            <a:r>
              <a:rPr lang="es-MX" sz="1200" dirty="0">
                <a:solidFill>
                  <a:schemeClr val="tx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Valoración nueva o subsecuente</a:t>
            </a:r>
          </a:p>
          <a:p>
            <a:pPr marL="361950" indent="-146050">
              <a:lnSpc>
                <a:spcPct val="110000"/>
              </a:lnSpc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Obesidad </a:t>
            </a:r>
          </a:p>
          <a:p>
            <a:pPr marL="361950" indent="-146050">
              <a:lnSpc>
                <a:spcPct val="110000"/>
              </a:lnSpc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Hipertensión </a:t>
            </a:r>
          </a:p>
          <a:p>
            <a:pPr marL="361950" indent="-146050">
              <a:lnSpc>
                <a:spcPct val="110000"/>
              </a:lnSpc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Diabetes </a:t>
            </a:r>
          </a:p>
          <a:p>
            <a:pPr marL="361950" indent="-146050">
              <a:lnSpc>
                <a:spcPct val="110000"/>
              </a:lnSpc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Otras mediciones </a:t>
            </a:r>
            <a:endParaRPr lang="es-419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BAFD1E6-1A38-4C80-97C3-C787C3D5C52A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5079" t="26800" r="69643" b="52429"/>
          <a:stretch/>
        </p:blipFill>
        <p:spPr bwMode="auto">
          <a:xfrm>
            <a:off x="971550" y="6352549"/>
            <a:ext cx="1652165" cy="1131321"/>
          </a:xfrm>
          <a:prstGeom prst="rect">
            <a:avLst/>
          </a:prstGeom>
          <a:ln w="3175" cap="flat" cmpd="sng" algn="ctr">
            <a:noFill/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sd="0">
                  <a:custGeom>
                    <a:avLst/>
                    <a:gdLst/>
                    <a:ahLst/>
                    <a:cxnLst/>
                    <a:rect l="0" t="0" r="0" b="0"/>
                    <a:pathLst/>
                  </a:custGeom>
                  <ask:type/>
                </ask:lineSketchStyleProps>
              </a:ext>
            </a:extLst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9" name="Rectángulo redondeado 15">
            <a:extLst>
              <a:ext uri="{FF2B5EF4-FFF2-40B4-BE49-F238E27FC236}">
                <a16:creationId xmlns:a16="http://schemas.microsoft.com/office/drawing/2014/main" id="{81273152-ECA6-49F3-9DF6-968347673E99}"/>
              </a:ext>
            </a:extLst>
          </p:cNvPr>
          <p:cNvSpPr/>
          <p:nvPr/>
        </p:nvSpPr>
        <p:spPr>
          <a:xfrm>
            <a:off x="3429000" y="7752787"/>
            <a:ext cx="3175146" cy="1061013"/>
          </a:xfrm>
          <a:prstGeom prst="roundRect">
            <a:avLst>
              <a:gd name="adj" fmla="val 1751"/>
            </a:avLst>
          </a:prstGeom>
          <a:noFill/>
          <a:ln>
            <a:solidFill>
              <a:srgbClr val="B9CF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108000" rtlCol="0" anchor="ctr"/>
          <a:lstStyle/>
          <a:p>
            <a:pPr marL="228600" indent="-228600">
              <a:lnSpc>
                <a:spcPct val="110000"/>
              </a:lnSpc>
              <a:spcAft>
                <a:spcPts val="600"/>
              </a:spcAft>
              <a:buClr>
                <a:srgbClr val="009999"/>
              </a:buClr>
              <a:buFont typeface="+mj-lt"/>
              <a:buAutoNum type="arabicPeriod" startAt="2"/>
            </a:pPr>
            <a:r>
              <a:rPr lang="es-MX" sz="1200" dirty="0">
                <a:solidFill>
                  <a:schemeClr val="tx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MIDO de confirmación</a:t>
            </a:r>
          </a:p>
          <a:p>
            <a:pPr marL="361950" indent="-146050">
              <a:lnSpc>
                <a:spcPct val="110000"/>
              </a:lnSpc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Hipertensión </a:t>
            </a:r>
          </a:p>
          <a:p>
            <a:pPr marL="361950" indent="-146050">
              <a:lnSpc>
                <a:spcPct val="110000"/>
              </a:lnSpc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Diabetes</a:t>
            </a:r>
            <a:endParaRPr lang="es-419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CE07DE-F3C5-48E9-994B-02F2E776C2F9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48" t="34762" r="49082" b="48105"/>
          <a:stretch/>
        </p:blipFill>
        <p:spPr>
          <a:xfrm>
            <a:off x="1028700" y="7613985"/>
            <a:ext cx="1409397" cy="125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435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30" t="36772" r="34879" b="38844"/>
          <a:stretch/>
        </p:blipFill>
        <p:spPr>
          <a:xfrm>
            <a:off x="607965" y="1764730"/>
            <a:ext cx="1197164" cy="1166664"/>
          </a:xfrm>
          <a:prstGeom prst="rect">
            <a:avLst/>
          </a:prstGeom>
        </p:spPr>
      </p:pic>
      <p:cxnSp>
        <p:nvCxnSpPr>
          <p:cNvPr id="6" name="Conector recto 5"/>
          <p:cNvCxnSpPr>
            <a:cxnSpLocks/>
          </p:cNvCxnSpPr>
          <p:nvPr/>
        </p:nvCxnSpPr>
        <p:spPr>
          <a:xfrm flipV="1">
            <a:off x="1007041" y="4078839"/>
            <a:ext cx="316151" cy="816419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omputer, connect, internet, world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737" y="5140099"/>
            <a:ext cx="1439231" cy="1439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onnecting, data, gps, internet, mobile, signal, ui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113568">
            <a:off x="1824450" y="5852230"/>
            <a:ext cx="964849" cy="964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connecting, data, gps, internet, mobile, signal, ui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830924">
            <a:off x="3951301" y="5862576"/>
            <a:ext cx="964849" cy="964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ángulo redondeado 27"/>
          <p:cNvSpPr/>
          <p:nvPr/>
        </p:nvSpPr>
        <p:spPr>
          <a:xfrm>
            <a:off x="239834" y="5111205"/>
            <a:ext cx="6361916" cy="1566858"/>
          </a:xfrm>
          <a:prstGeom prst="roundRect">
            <a:avLst>
              <a:gd name="adj" fmla="val 5524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2" name="Imagen 3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1" t="25447" r="34972" b="35049"/>
          <a:stretch/>
        </p:blipFill>
        <p:spPr>
          <a:xfrm>
            <a:off x="1387107" y="4210624"/>
            <a:ext cx="640984" cy="552848"/>
          </a:xfrm>
          <a:prstGeom prst="rect">
            <a:avLst/>
          </a:prstGeom>
        </p:spPr>
      </p:pic>
      <p:pic>
        <p:nvPicPr>
          <p:cNvPr id="35" name="Imagen 3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1" t="25447" r="34972" b="35049"/>
          <a:stretch/>
        </p:blipFill>
        <p:spPr>
          <a:xfrm>
            <a:off x="5042852" y="5494953"/>
            <a:ext cx="1135541" cy="979405"/>
          </a:xfrm>
          <a:prstGeom prst="rect">
            <a:avLst/>
          </a:prstGeom>
        </p:spPr>
      </p:pic>
      <p:pic>
        <p:nvPicPr>
          <p:cNvPr id="33" name="Graphic 32">
            <a:extLst>
              <a:ext uri="{FF2B5EF4-FFF2-40B4-BE49-F238E27FC236}">
                <a16:creationId xmlns:a16="http://schemas.microsoft.com/office/drawing/2014/main" id="{91EB0E12-8344-4D74-9252-46FAF32C86E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242230" y="176898"/>
            <a:ext cx="2582969" cy="901395"/>
          </a:xfrm>
          <a:prstGeom prst="rect">
            <a:avLst/>
          </a:prstGeom>
          <a:effectLst>
            <a:outerShdw blurRad="50800" dir="5400000" algn="t" rotWithShape="0">
              <a:prstClr val="black">
                <a:alpha val="20000"/>
              </a:prstClr>
            </a:outerShdw>
          </a:effectLst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1399DD74-7C68-4332-B7B8-F7FC9513502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647182" y="165647"/>
            <a:ext cx="956965" cy="981253"/>
          </a:xfrm>
          <a:prstGeom prst="rect">
            <a:avLst/>
          </a:prstGeom>
          <a:effectLst>
            <a:outerShdw blurRad="50800" dir="5400000" algn="t" rotWithShape="0">
              <a:prstClr val="black">
                <a:alpha val="20000"/>
              </a:prstClr>
            </a:outerShdw>
          </a:effectLst>
        </p:spPr>
      </p:pic>
      <p:sp>
        <p:nvSpPr>
          <p:cNvPr id="37" name="Title 1">
            <a:extLst>
              <a:ext uri="{FF2B5EF4-FFF2-40B4-BE49-F238E27FC236}">
                <a16:creationId xmlns:a16="http://schemas.microsoft.com/office/drawing/2014/main" id="{B7DF441F-B5C9-4C16-B919-C1D5A0318A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95251"/>
            <a:ext cx="6858000" cy="262900"/>
          </a:xfrm>
          <a:solidFill>
            <a:srgbClr val="399CA1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bIns="0" anchor="ctr" anchorCtr="0">
            <a:noAutofit/>
          </a:bodyPr>
          <a:lstStyle>
            <a:lvl1pPr algn="ctr">
              <a:defRPr sz="2800">
                <a:latin typeface="+mj-lt"/>
              </a:defRPr>
            </a:lvl1pPr>
          </a:lstStyle>
          <a:p>
            <a:pPr>
              <a:lnSpc>
                <a:spcPct val="110000"/>
              </a:lnSpc>
            </a:pPr>
            <a:r>
              <a:rPr lang="es-MX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MIDO Adulto v4</a:t>
            </a:r>
          </a:p>
        </p:txBody>
      </p:sp>
      <p:sp>
        <p:nvSpPr>
          <p:cNvPr id="38" name="Rectángulo redondeado 15">
            <a:extLst>
              <a:ext uri="{FF2B5EF4-FFF2-40B4-BE49-F238E27FC236}">
                <a16:creationId xmlns:a16="http://schemas.microsoft.com/office/drawing/2014/main" id="{43E0654E-E1F2-4D1C-8749-7698B795DA79}"/>
              </a:ext>
            </a:extLst>
          </p:cNvPr>
          <p:cNvSpPr/>
          <p:nvPr/>
        </p:nvSpPr>
        <p:spPr>
          <a:xfrm>
            <a:off x="2368267" y="1766165"/>
            <a:ext cx="4235879" cy="1258848"/>
          </a:xfrm>
          <a:prstGeom prst="roundRect">
            <a:avLst>
              <a:gd name="adj" fmla="val 5156"/>
            </a:avLst>
          </a:prstGeom>
          <a:noFill/>
          <a:ln>
            <a:solidFill>
              <a:srgbClr val="B9CF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108000" rtlCol="0" anchor="ctr"/>
          <a:lstStyle/>
          <a:p>
            <a:pPr marL="228600" indent="-228600">
              <a:lnSpc>
                <a:spcPct val="110000"/>
              </a:lnSpc>
              <a:spcAft>
                <a:spcPts val="600"/>
              </a:spcAft>
              <a:buClr>
                <a:srgbClr val="009999"/>
              </a:buClr>
              <a:buFont typeface="+mj-lt"/>
              <a:buAutoNum type="arabicPeriod" startAt="3"/>
            </a:pPr>
            <a:r>
              <a:rPr lang="es-MX" sz="1200" dirty="0">
                <a:solidFill>
                  <a:schemeClr val="tx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Personas confirmadas y pendientes de Ingreso a tratamiento</a:t>
            </a:r>
          </a:p>
          <a:p>
            <a:pPr marL="361950" indent="-146050">
              <a:lnSpc>
                <a:spcPct val="110000"/>
              </a:lnSpc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Obesidad </a:t>
            </a:r>
          </a:p>
          <a:p>
            <a:pPr marL="361950" indent="-146050">
              <a:lnSpc>
                <a:spcPct val="110000"/>
              </a:lnSpc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Hipertensión </a:t>
            </a:r>
          </a:p>
          <a:p>
            <a:pPr marL="361950" indent="-146050">
              <a:lnSpc>
                <a:spcPct val="110000"/>
              </a:lnSpc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Diabetes  </a:t>
            </a:r>
            <a:endParaRPr lang="es-419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Rectángulo redondeado 22">
            <a:extLst>
              <a:ext uri="{FF2B5EF4-FFF2-40B4-BE49-F238E27FC236}">
                <a16:creationId xmlns:a16="http://schemas.microsoft.com/office/drawing/2014/main" id="{74C2C834-0FBF-4D96-BCC2-4753C0DC7B74}"/>
              </a:ext>
            </a:extLst>
          </p:cNvPr>
          <p:cNvSpPr/>
          <p:nvPr/>
        </p:nvSpPr>
        <p:spPr>
          <a:xfrm>
            <a:off x="242230" y="3233155"/>
            <a:ext cx="6361917" cy="30747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s-419" sz="1500" dirty="0">
                <a:solidFill>
                  <a:schemeClr val="tx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Ingreso a tratamiento</a:t>
            </a:r>
            <a:endParaRPr lang="es-ES" sz="1500" dirty="0">
              <a:solidFill>
                <a:schemeClr val="tx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0" name="Rectángulo redondeado 17">
            <a:extLst>
              <a:ext uri="{FF2B5EF4-FFF2-40B4-BE49-F238E27FC236}">
                <a16:creationId xmlns:a16="http://schemas.microsoft.com/office/drawing/2014/main" id="{891A02E0-22E9-4208-9D0D-D6A269E77FAD}"/>
              </a:ext>
            </a:extLst>
          </p:cNvPr>
          <p:cNvSpPr/>
          <p:nvPr/>
        </p:nvSpPr>
        <p:spPr>
          <a:xfrm>
            <a:off x="242230" y="3678710"/>
            <a:ext cx="6361917" cy="262900"/>
          </a:xfrm>
          <a:prstGeom prst="roundRect">
            <a:avLst>
              <a:gd name="adj" fmla="val 0"/>
            </a:avLst>
          </a:prstGeom>
          <a:solidFill>
            <a:srgbClr val="78A3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Vínculo con SIC</a:t>
            </a:r>
            <a:endParaRPr lang="es-ES" sz="1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1" name="Rectángulo redondeado 15">
            <a:extLst>
              <a:ext uri="{FF2B5EF4-FFF2-40B4-BE49-F238E27FC236}">
                <a16:creationId xmlns:a16="http://schemas.microsoft.com/office/drawing/2014/main" id="{D7B510F4-A28D-4CAD-9A18-71FBF884B757}"/>
              </a:ext>
            </a:extLst>
          </p:cNvPr>
          <p:cNvSpPr/>
          <p:nvPr/>
        </p:nvSpPr>
        <p:spPr>
          <a:xfrm>
            <a:off x="2368267" y="4094712"/>
            <a:ext cx="4235879" cy="834253"/>
          </a:xfrm>
          <a:prstGeom prst="roundRect">
            <a:avLst>
              <a:gd name="adj" fmla="val 5156"/>
            </a:avLst>
          </a:prstGeom>
          <a:noFill/>
          <a:ln>
            <a:solidFill>
              <a:srgbClr val="B9CF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108000" rtlCol="0" anchor="ctr"/>
          <a:lstStyle/>
          <a:p>
            <a:pPr marL="387350" indent="-171450">
              <a:lnSpc>
                <a:spcPct val="110000"/>
              </a:lnSpc>
              <a:buClr>
                <a:srgbClr val="009999"/>
              </a:buClr>
              <a:buFont typeface="Wingdings" panose="05000000000000000000" pitchFamily="2" charset="2"/>
              <a:buChar char="v"/>
            </a:pPr>
            <a:r>
              <a:rPr lang="es-MX" sz="11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Vínculo entre MIDOv4.0  y SIC para asegurar el continuo de la atención</a:t>
            </a:r>
            <a:endParaRPr lang="es-419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2" name="Graphic 41">
            <a:extLst>
              <a:ext uri="{FF2B5EF4-FFF2-40B4-BE49-F238E27FC236}">
                <a16:creationId xmlns:a16="http://schemas.microsoft.com/office/drawing/2014/main" id="{FC685E0B-7682-4BDE-94FD-978CEC4EEE9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25244" y="4142074"/>
            <a:ext cx="672870" cy="689948"/>
          </a:xfrm>
          <a:prstGeom prst="rect">
            <a:avLst/>
          </a:prstGeom>
          <a:effectLst/>
        </p:spPr>
      </p:pic>
      <p:pic>
        <p:nvPicPr>
          <p:cNvPr id="43" name="Graphic 42">
            <a:extLst>
              <a:ext uri="{FF2B5EF4-FFF2-40B4-BE49-F238E27FC236}">
                <a16:creationId xmlns:a16="http://schemas.microsoft.com/office/drawing/2014/main" id="{353D0396-58F1-42F1-BFF7-0B7F153247D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97066" y="5242991"/>
            <a:ext cx="983743" cy="1008711"/>
          </a:xfrm>
          <a:prstGeom prst="rect">
            <a:avLst/>
          </a:prstGeom>
          <a:effectLst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AF6BFE0-5E24-4D3E-9678-B7085F534CF8}"/>
              </a:ext>
            </a:extLst>
          </p:cNvPr>
          <p:cNvSpPr txBox="1"/>
          <p:nvPr/>
        </p:nvSpPr>
        <p:spPr>
          <a:xfrm>
            <a:off x="372745" y="6286530"/>
            <a:ext cx="14323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solidFill>
                  <a:schemeClr val="tx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MIDO Adulto</a:t>
            </a:r>
            <a:endParaRPr lang="es-MX" sz="1400" dirty="0"/>
          </a:p>
        </p:txBody>
      </p:sp>
      <p:sp>
        <p:nvSpPr>
          <p:cNvPr id="44" name="Rectángulo redondeado 15">
            <a:extLst>
              <a:ext uri="{FF2B5EF4-FFF2-40B4-BE49-F238E27FC236}">
                <a16:creationId xmlns:a16="http://schemas.microsoft.com/office/drawing/2014/main" id="{4DEED438-3EAC-4056-A24B-86BF0DE8A693}"/>
              </a:ext>
            </a:extLst>
          </p:cNvPr>
          <p:cNvSpPr/>
          <p:nvPr/>
        </p:nvSpPr>
        <p:spPr>
          <a:xfrm>
            <a:off x="2361595" y="6957960"/>
            <a:ext cx="4235879" cy="1882167"/>
          </a:xfrm>
          <a:prstGeom prst="roundRect">
            <a:avLst>
              <a:gd name="adj" fmla="val 4275"/>
            </a:avLst>
          </a:prstGeom>
          <a:noFill/>
          <a:ln>
            <a:solidFill>
              <a:srgbClr val="B9CF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108000" rtlCol="0" anchor="ctr"/>
          <a:lstStyle/>
          <a:p>
            <a:pPr marL="228600" indent="-228600">
              <a:lnSpc>
                <a:spcPct val="110000"/>
              </a:lnSpc>
              <a:spcAft>
                <a:spcPts val="600"/>
              </a:spcAft>
              <a:buClr>
                <a:srgbClr val="009999"/>
              </a:buClr>
              <a:buFont typeface="+mj-lt"/>
              <a:buAutoNum type="arabicPeriod" startAt="4"/>
            </a:pPr>
            <a:r>
              <a:rPr lang="es-MX" sz="1200" dirty="0">
                <a:solidFill>
                  <a:schemeClr val="tx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Reportes MIDO</a:t>
            </a:r>
          </a:p>
          <a:p>
            <a:pPr marL="361950" indent="-146050">
              <a:lnSpc>
                <a:spcPct val="110000"/>
              </a:lnSpc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Registro total de personas valoradas</a:t>
            </a:r>
          </a:p>
          <a:p>
            <a:pPr marL="361950" indent="-146050">
              <a:lnSpc>
                <a:spcPct val="110000"/>
              </a:lnSpc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Resultados en la unidad de salud </a:t>
            </a:r>
          </a:p>
          <a:p>
            <a:pPr marL="361950" indent="-146050">
              <a:lnSpc>
                <a:spcPct val="110000"/>
              </a:lnSpc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Análisis de las valoraciones </a:t>
            </a:r>
          </a:p>
          <a:p>
            <a:pPr marL="361950" indent="-146050">
              <a:lnSpc>
                <a:spcPct val="110000"/>
              </a:lnSpc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Personas con cita de seguimiento </a:t>
            </a:r>
          </a:p>
          <a:p>
            <a:pPr marL="361950" indent="-146050">
              <a:lnSpc>
                <a:spcPct val="110000"/>
              </a:lnSpc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Personas sin diagnostico previos con una enfermedad detectada </a:t>
            </a:r>
          </a:p>
          <a:p>
            <a:pPr marL="361950" indent="-146050">
              <a:lnSpc>
                <a:spcPct val="110000"/>
              </a:lnSpc>
              <a:buClr>
                <a:srgbClr val="009999"/>
              </a:buClr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Consulta de </a:t>
            </a:r>
            <a:r>
              <a:rPr lang="es-MX" sz="110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MIDO´s</a:t>
            </a:r>
            <a:r>
              <a:rPr lang="es-MX" sz="11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realizados</a:t>
            </a:r>
            <a:endParaRPr lang="es-419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5" name="Graphic 44">
            <a:extLst>
              <a:ext uri="{FF2B5EF4-FFF2-40B4-BE49-F238E27FC236}">
                <a16:creationId xmlns:a16="http://schemas.microsoft.com/office/drawing/2014/main" id="{5173942F-9B5F-4B27-A137-B348209CABB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32078" y="7245474"/>
            <a:ext cx="1034153" cy="1034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4401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1303</TotalTime>
  <Words>211</Words>
  <Application>Microsoft Office PowerPoint</Application>
  <PresentationFormat>On-screen Show (4:3)</PresentationFormat>
  <Paragraphs>50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Open Sans</vt:lpstr>
      <vt:lpstr>Open Sans SemiBold</vt:lpstr>
      <vt:lpstr>Wingdings</vt:lpstr>
      <vt:lpstr>Tema de Office</vt:lpstr>
      <vt:lpstr>Guía rápida para la utilización de  MIDOv4.0 </vt:lpstr>
      <vt:lpstr>MIDO Adulto v4</vt:lpstr>
      <vt:lpstr>MIDO Adulto v4</vt:lpstr>
      <vt:lpstr>MIDO Adulto v4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Victor Belmont Morales</dc:creator>
  <cp:lastModifiedBy>AMV THSD</cp:lastModifiedBy>
  <cp:revision>47</cp:revision>
  <cp:lastPrinted>2018-06-27T21:05:09Z</cp:lastPrinted>
  <dcterms:created xsi:type="dcterms:W3CDTF">2018-06-08T13:37:06Z</dcterms:created>
  <dcterms:modified xsi:type="dcterms:W3CDTF">2022-02-25T20:28:57Z</dcterms:modified>
</cp:coreProperties>
</file>